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Old Standard TT"/>
      <p:regular r:id="rId13"/>
      <p:bold r:id="rId14"/>
      <p: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ldStandardTT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ldStandardTT-italic.fntdata"/><Relationship Id="rId14" Type="http://schemas.openxmlformats.org/officeDocument/2006/relationships/font" Target="fonts/OldStandardT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0d12c076b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10d12c076b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10d12c076b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10d12c076b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10d12c076b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10d12c076b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10d12c076b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10d12c076b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10d12c076b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10d12c076b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10d12c076b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10d12c076b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13944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512700" y="1394525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42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2700" y="35149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lt1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lt1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lt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rgbClr val="FFFFFF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rgbClr val="1C4587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lt1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lt1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wcpss.net/Page/50943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2074325" y="1660725"/>
            <a:ext cx="74685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8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Athens Drive Magnet High School:</a:t>
            </a:r>
            <a:endParaRPr b="1" sz="278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8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Kickoff to Registration for 2024-2025</a:t>
            </a:r>
            <a:endParaRPr b="1" sz="278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512700" y="352058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900">
                <a:latin typeface="Trebuchet MS"/>
                <a:ea typeface="Trebuchet MS"/>
                <a:cs typeface="Trebuchet MS"/>
                <a:sym typeface="Trebuchet MS"/>
              </a:rPr>
              <a:t>January 29</a:t>
            </a:r>
            <a:r>
              <a:rPr i="1" lang="en" sz="19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, 202</a:t>
            </a:r>
            <a:r>
              <a:rPr i="1" lang="en" sz="1900">
                <a:latin typeface="Trebuchet MS"/>
                <a:ea typeface="Trebuchet MS"/>
                <a:cs typeface="Trebuchet MS"/>
                <a:sym typeface="Trebuchet MS"/>
              </a:rPr>
              <a:t>5</a:t>
            </a:r>
            <a:endParaRPr i="1" sz="19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0" y="4978500"/>
            <a:ext cx="9144000" cy="165000"/>
          </a:xfrm>
          <a:prstGeom prst="rect">
            <a:avLst/>
          </a:prstGeom>
          <a:solidFill>
            <a:srgbClr val="1C45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600" y="1827475"/>
            <a:ext cx="1263368" cy="13417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/>
          <p:nvPr/>
        </p:nvSpPr>
        <p:spPr>
          <a:xfrm>
            <a:off x="0" y="0"/>
            <a:ext cx="2540100" cy="1399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Registration Overview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311700" y="1247800"/>
            <a:ext cx="8520600" cy="308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We are ready to begin the registration process for our rising 10th, 11th and 12th graders by providing this overview during Drive Time.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Feb-April: Students will be provided individual appointments with their counselor to discuss registration choices and enter them in PowerSchool.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Students will be given the opportunity to make changes to their course registration choices until June 6, 2025.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Registration Overview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962100"/>
            <a:ext cx="5693700" cy="36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-334019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●"/>
            </a:pPr>
            <a:r>
              <a:rPr lang="en" sz="3018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Individual meetings have been scheduled, either through English classes or </a:t>
            </a:r>
            <a:r>
              <a:rPr lang="en" sz="3018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appointment</a:t>
            </a:r>
            <a:r>
              <a:rPr lang="en" sz="3018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 times, for students to meet with their alphabet counselor to discuss their registration choices and to enter the selections in PowerSchool</a:t>
            </a:r>
            <a:r>
              <a:rPr lang="en" sz="3018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sz="3018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18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4019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●"/>
            </a:pPr>
            <a:r>
              <a:rPr lang="en" sz="3018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In order to maximize this meeting time, students should review the </a:t>
            </a:r>
            <a:r>
              <a:rPr lang="en" sz="3018" u="sng">
                <a:solidFill>
                  <a:schemeClr val="hlink"/>
                </a:solidFill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  <a:hlinkClick r:id="rId3"/>
              </a:rPr>
              <a:t>course registration materials</a:t>
            </a:r>
            <a:r>
              <a:rPr lang="en" sz="3018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 prior to the meeting and come prepared to discuss their choices with their counselor.</a:t>
            </a:r>
            <a:endParaRPr sz="3018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18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4019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●"/>
            </a:pPr>
            <a:r>
              <a:rPr lang="en" sz="3018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Use the Course Selection Sheet to write down your choices. Bring this form with you to your meeting with your Counselor! </a:t>
            </a:r>
            <a:endParaRPr sz="3018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6391425" y="1111172"/>
            <a:ext cx="2014500" cy="2637600"/>
          </a:xfrm>
          <a:prstGeom prst="rect">
            <a:avLst/>
          </a:prstGeom>
          <a:solidFill>
            <a:srgbClr val="1C458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5"/>
          <p:cNvSpPr txBox="1"/>
          <p:nvPr/>
        </p:nvSpPr>
        <p:spPr>
          <a:xfrm>
            <a:off x="6487359" y="1082950"/>
            <a:ext cx="18228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Scan here to see available courses for your grade level! </a:t>
            </a:r>
            <a:endParaRPr sz="13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87371" y="1818345"/>
            <a:ext cx="1822608" cy="18117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Registration Overview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To access course registration materials: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SzPts val="1700"/>
              <a:buFont typeface="Trebuchet MS"/>
              <a:buChar char="●"/>
            </a:pPr>
            <a:r>
              <a:rPr lang="en" sz="17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Go to the Athens Drive Magnet High School website</a:t>
            </a:r>
            <a:endParaRPr sz="17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rebuchet MS"/>
              <a:buChar char="●"/>
            </a:pPr>
            <a:r>
              <a:rPr lang="en" sz="17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Click on “Students” in the header bar</a:t>
            </a:r>
            <a:endParaRPr sz="17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rebuchet MS"/>
              <a:buChar char="●"/>
            </a:pPr>
            <a:r>
              <a:rPr lang="en" sz="17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Click on “Student Services” in the drop down menu</a:t>
            </a:r>
            <a:endParaRPr sz="17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rebuchet MS"/>
              <a:buChar char="●"/>
            </a:pPr>
            <a:r>
              <a:rPr lang="en" sz="17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Click on “Course Registration” on the left menu</a:t>
            </a:r>
            <a:endParaRPr sz="17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Font typeface="Trebuchet MS"/>
              <a:buChar char="●"/>
            </a:pPr>
            <a:r>
              <a:rPr lang="en" sz="17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Use the appropriate grade level document to plan for your courses next</a:t>
            </a:r>
            <a:br>
              <a:rPr lang="en" sz="17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" sz="17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school year (each grade level is now on the website)</a:t>
            </a:r>
            <a:endParaRPr sz="17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/>
          <p:nvPr/>
        </p:nvSpPr>
        <p:spPr>
          <a:xfrm>
            <a:off x="6058650" y="1147925"/>
            <a:ext cx="2224800" cy="2852700"/>
          </a:xfrm>
          <a:prstGeom prst="rect">
            <a:avLst/>
          </a:prstGeom>
          <a:solidFill>
            <a:srgbClr val="1C458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5886600" cy="54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Registration Overview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71600"/>
            <a:ext cx="54840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Meeting Schedule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n" sz="18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Feb 3 - Feb 13: Rising 12th Grade</a:t>
            </a:r>
            <a:endParaRPr sz="18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n" sz="18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Feb 18 - Feb 27: Rising 11th Grade</a:t>
            </a:r>
            <a:endParaRPr sz="18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n" sz="18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Mar 3 - Mar 13: Rising 10th Grade</a:t>
            </a:r>
            <a:endParaRPr sz="18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Where can I find out my meeting date/time?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○"/>
            </a:pPr>
            <a:r>
              <a:rPr lang="en" sz="18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Appointment dates/times are posted outside Student Services,on the Student Services website, and each teacher has this information.</a:t>
            </a:r>
            <a:endParaRPr sz="18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Trebuchet MS"/>
              <a:buChar char="●"/>
            </a:pPr>
            <a:r>
              <a:rPr lang="en">
                <a:highlight>
                  <a:schemeClr val="lt1"/>
                </a:highlight>
                <a:latin typeface="Trebuchet MS"/>
                <a:ea typeface="Trebuchet MS"/>
                <a:cs typeface="Trebuchet MS"/>
                <a:sym typeface="Trebuchet MS"/>
              </a:rPr>
              <a:t>Can’t find your name? Email your Counselor!</a:t>
            </a:r>
            <a:endParaRPr sz="18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"/>
          <p:cNvSpPr txBox="1"/>
          <p:nvPr/>
        </p:nvSpPr>
        <p:spPr>
          <a:xfrm>
            <a:off x="5207550" y="1227625"/>
            <a:ext cx="3927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Registration </a:t>
            </a:r>
            <a:endParaRPr b="1"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Schedule</a:t>
            </a:r>
            <a:endParaRPr b="1">
              <a:solidFill>
                <a:schemeClr val="lt1"/>
              </a:solidFill>
            </a:endParaRPr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5175" y="1966525"/>
            <a:ext cx="1807350" cy="1807350"/>
          </a:xfrm>
          <a:prstGeom prst="rect">
            <a:avLst/>
          </a:prstGeom>
          <a:solidFill>
            <a:srgbClr val="1C4587"/>
          </a:solidFill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Registration Overview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Go home and review the registration website with your parents and write down your choices for next year. 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Students will choose </a:t>
            </a:r>
            <a:r>
              <a:rPr b="1" lang="en" u="sng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11 total</a:t>
            </a: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 courses for their registration choices.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2258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○"/>
            </a:pPr>
            <a:r>
              <a:rPr lang="en" sz="1600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8 “primary” and 3 “alternate”</a:t>
            </a:r>
            <a:endParaRPr sz="1600"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Students should be prepared to receive any 8 of their 11 course choices so please make informed decisions.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Mid April - Course Verification Sheets will be sent home to confirm registration choices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3432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rebuchet MS"/>
              <a:buChar char="●"/>
            </a:pPr>
            <a:r>
              <a:rPr lang="en">
                <a:highlight>
                  <a:srgbClr val="FFFFFF"/>
                </a:highlight>
                <a:latin typeface="Trebuchet MS"/>
                <a:ea typeface="Trebuchet MS"/>
                <a:cs typeface="Trebuchet MS"/>
                <a:sym typeface="Trebuchet MS"/>
              </a:rPr>
              <a:t>Up until June 6, 2025: Students may email their counselor directly if they want to make a change to their course selections. No changes will be made after that date.</a:t>
            </a:r>
            <a:endParaRPr>
              <a:highlight>
                <a:srgbClr val="FFFFFF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5664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Thank you for your attention!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59250" y="1114188"/>
            <a:ext cx="2744950" cy="2915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